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8" r:id="rId4"/>
    <p:sldId id="259" r:id="rId5"/>
    <p:sldId id="257" r:id="rId6"/>
    <p:sldId id="343" r:id="rId7"/>
    <p:sldId id="340" r:id="rId8"/>
    <p:sldId id="260" r:id="rId9"/>
    <p:sldId id="338" r:id="rId10"/>
    <p:sldId id="303" r:id="rId11"/>
    <p:sldId id="272" r:id="rId12"/>
    <p:sldId id="342" r:id="rId13"/>
    <p:sldId id="267" r:id="rId14"/>
    <p:sldId id="268" r:id="rId15"/>
    <p:sldId id="341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/>
              <a:t>Importación de principales</a:t>
            </a:r>
            <a:r>
              <a:rPr lang="es-PE" sz="1800" b="1" baseline="0"/>
              <a:t> alimentos</a:t>
            </a:r>
          </a:p>
          <a:p>
            <a:pPr>
              <a:defRPr sz="1800" b="1"/>
            </a:pPr>
            <a:r>
              <a:rPr lang="es-PE" sz="1800" b="1" baseline="0"/>
              <a:t>(Miles TM)</a:t>
            </a:r>
            <a:endParaRPr lang="es-PE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13368579866872526"/>
          <c:y val="0.17947085674508384"/>
          <c:w val="0.82359873407179141"/>
          <c:h val="0.63320712691696235"/>
        </c:manualLayout>
      </c:layout>
      <c:areaChart>
        <c:grouping val="stacked"/>
        <c:varyColors val="0"/>
        <c:ser>
          <c:idx val="0"/>
          <c:order val="0"/>
          <c:tx>
            <c:strRef>
              <c:f>Hoja3!$C$2</c:f>
              <c:strCache>
                <c:ptCount val="1"/>
                <c:pt idx="0">
                  <c:v>01. Maiz amarillo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Hoja3!$C$3:$C$21</c:f>
              <c:numCache>
                <c:formatCode>#,##0</c:formatCode>
                <c:ptCount val="19"/>
                <c:pt idx="0">
                  <c:v>937014</c:v>
                </c:pt>
                <c:pt idx="1">
                  <c:v>1095579</c:v>
                </c:pt>
                <c:pt idx="2">
                  <c:v>1313503</c:v>
                </c:pt>
                <c:pt idx="3">
                  <c:v>1501983</c:v>
                </c:pt>
                <c:pt idx="4">
                  <c:v>1565145</c:v>
                </c:pt>
                <c:pt idx="5">
                  <c:v>1401111</c:v>
                </c:pt>
                <c:pt idx="6">
                  <c:v>1508219</c:v>
                </c:pt>
                <c:pt idx="7">
                  <c:v>1914848</c:v>
                </c:pt>
                <c:pt idx="8">
                  <c:v>1908121</c:v>
                </c:pt>
                <c:pt idx="9">
                  <c:v>1844160</c:v>
                </c:pt>
                <c:pt idx="10">
                  <c:v>2017587</c:v>
                </c:pt>
                <c:pt idx="11">
                  <c:v>2328976</c:v>
                </c:pt>
                <c:pt idx="12">
                  <c:v>2681566</c:v>
                </c:pt>
                <c:pt idx="13">
                  <c:v>3037899</c:v>
                </c:pt>
                <c:pt idx="14">
                  <c:v>3375392</c:v>
                </c:pt>
                <c:pt idx="15">
                  <c:v>3554212</c:v>
                </c:pt>
                <c:pt idx="16">
                  <c:v>3982519.2009999999</c:v>
                </c:pt>
                <c:pt idx="17">
                  <c:v>3742698.6469999999</c:v>
                </c:pt>
                <c:pt idx="18">
                  <c:v>3649201.9679999999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2-420B-AE73-59C57A197312}"/>
            </c:ext>
          </c:extLst>
        </c:ser>
        <c:ser>
          <c:idx val="1"/>
          <c:order val="1"/>
          <c:tx>
            <c:strRef>
              <c:f>Hoja3!$D$2</c:f>
              <c:strCache>
                <c:ptCount val="1"/>
                <c:pt idx="0">
                  <c:v>02. Soya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Hoja3!$D$3:$D$21</c:f>
              <c:numCache>
                <c:formatCode>#,##0</c:formatCode>
                <c:ptCount val="19"/>
                <c:pt idx="0">
                  <c:v>729858</c:v>
                </c:pt>
                <c:pt idx="1">
                  <c:v>793266</c:v>
                </c:pt>
                <c:pt idx="2">
                  <c:v>911444</c:v>
                </c:pt>
                <c:pt idx="3">
                  <c:v>1063415</c:v>
                </c:pt>
                <c:pt idx="4">
                  <c:v>1056141</c:v>
                </c:pt>
                <c:pt idx="5">
                  <c:v>1003881</c:v>
                </c:pt>
                <c:pt idx="6">
                  <c:v>1081358</c:v>
                </c:pt>
                <c:pt idx="7">
                  <c:v>1328590</c:v>
                </c:pt>
                <c:pt idx="8">
                  <c:v>1314728</c:v>
                </c:pt>
                <c:pt idx="9">
                  <c:v>1483643</c:v>
                </c:pt>
                <c:pt idx="10">
                  <c:v>1533349</c:v>
                </c:pt>
                <c:pt idx="11">
                  <c:v>1706936</c:v>
                </c:pt>
                <c:pt idx="12">
                  <c:v>1796678</c:v>
                </c:pt>
                <c:pt idx="13">
                  <c:v>1839364</c:v>
                </c:pt>
                <c:pt idx="14">
                  <c:v>2001691</c:v>
                </c:pt>
                <c:pt idx="15">
                  <c:v>2080998</c:v>
                </c:pt>
                <c:pt idx="16">
                  <c:v>1840371.8970000001</c:v>
                </c:pt>
                <c:pt idx="17">
                  <c:v>1808270.7579999999</c:v>
                </c:pt>
                <c:pt idx="18">
                  <c:v>2003303.628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2-420B-AE73-59C57A197312}"/>
            </c:ext>
          </c:extLst>
        </c:ser>
        <c:ser>
          <c:idx val="2"/>
          <c:order val="2"/>
          <c:tx>
            <c:strRef>
              <c:f>Hoja3!$E$2</c:f>
              <c:strCache>
                <c:ptCount val="1"/>
                <c:pt idx="0">
                  <c:v>03. Trigo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Hoja3!$E$3:$E$21</c:f>
              <c:numCache>
                <c:formatCode>#,##0</c:formatCode>
                <c:ptCount val="19"/>
                <c:pt idx="0">
                  <c:v>1298371</c:v>
                </c:pt>
                <c:pt idx="1">
                  <c:v>1386437</c:v>
                </c:pt>
                <c:pt idx="2">
                  <c:v>1463616</c:v>
                </c:pt>
                <c:pt idx="3">
                  <c:v>1473113</c:v>
                </c:pt>
                <c:pt idx="4">
                  <c:v>1530832</c:v>
                </c:pt>
                <c:pt idx="5">
                  <c:v>1492459</c:v>
                </c:pt>
                <c:pt idx="6">
                  <c:v>1512630</c:v>
                </c:pt>
                <c:pt idx="7">
                  <c:v>1687204</c:v>
                </c:pt>
                <c:pt idx="8">
                  <c:v>1686346</c:v>
                </c:pt>
                <c:pt idx="9">
                  <c:v>1522565</c:v>
                </c:pt>
                <c:pt idx="10">
                  <c:v>1652147</c:v>
                </c:pt>
                <c:pt idx="11">
                  <c:v>1721379</c:v>
                </c:pt>
                <c:pt idx="12">
                  <c:v>1710212</c:v>
                </c:pt>
                <c:pt idx="13">
                  <c:v>1654096</c:v>
                </c:pt>
                <c:pt idx="14">
                  <c:v>1983445</c:v>
                </c:pt>
                <c:pt idx="15">
                  <c:v>1915742</c:v>
                </c:pt>
                <c:pt idx="16">
                  <c:v>1877000</c:v>
                </c:pt>
                <c:pt idx="17">
                  <c:v>2111966.5120000001</c:v>
                </c:pt>
                <c:pt idx="18">
                  <c:v>1855630.564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2-420B-AE73-59C57A197312}"/>
            </c:ext>
          </c:extLst>
        </c:ser>
        <c:ser>
          <c:idx val="3"/>
          <c:order val="3"/>
          <c:tx>
            <c:strRef>
              <c:f>Hoja3!$F$2</c:f>
              <c:strCache>
                <c:ptCount val="1"/>
                <c:pt idx="0">
                  <c:v>04. Arroz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Hoja3!$F$3:$F$21</c:f>
              <c:numCache>
                <c:formatCode>#,##0</c:formatCode>
                <c:ptCount val="19"/>
                <c:pt idx="0">
                  <c:v>15946</c:v>
                </c:pt>
                <c:pt idx="1">
                  <c:v>77096</c:v>
                </c:pt>
                <c:pt idx="2">
                  <c:v>117357</c:v>
                </c:pt>
                <c:pt idx="3">
                  <c:v>39974</c:v>
                </c:pt>
                <c:pt idx="4">
                  <c:v>74151</c:v>
                </c:pt>
                <c:pt idx="5">
                  <c:v>146471</c:v>
                </c:pt>
                <c:pt idx="6">
                  <c:v>91346</c:v>
                </c:pt>
                <c:pt idx="7">
                  <c:v>94682</c:v>
                </c:pt>
                <c:pt idx="8">
                  <c:v>208698</c:v>
                </c:pt>
                <c:pt idx="9">
                  <c:v>251208</c:v>
                </c:pt>
                <c:pt idx="10">
                  <c:v>175678</c:v>
                </c:pt>
                <c:pt idx="11">
                  <c:v>207984</c:v>
                </c:pt>
                <c:pt idx="12">
                  <c:v>238608</c:v>
                </c:pt>
                <c:pt idx="13">
                  <c:v>290807</c:v>
                </c:pt>
                <c:pt idx="14">
                  <c:v>401655</c:v>
                </c:pt>
                <c:pt idx="15">
                  <c:v>271511</c:v>
                </c:pt>
                <c:pt idx="16">
                  <c:v>292762.31699999998</c:v>
                </c:pt>
                <c:pt idx="17">
                  <c:v>315817.54599999997</c:v>
                </c:pt>
                <c:pt idx="18">
                  <c:v>235001.96599999999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2-420B-AE73-59C57A197312}"/>
            </c:ext>
          </c:extLst>
        </c:ser>
        <c:ser>
          <c:idx val="4"/>
          <c:order val="4"/>
          <c:tx>
            <c:strRef>
              <c:f>Hoja3!$G$2</c:f>
              <c:strCache>
                <c:ptCount val="1"/>
                <c:pt idx="0">
                  <c:v>05. Azucar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Hoja3!$G$3:$G$21</c:f>
              <c:numCache>
                <c:formatCode>#,##0</c:formatCode>
                <c:ptCount val="19"/>
                <c:pt idx="0">
                  <c:v>10942</c:v>
                </c:pt>
                <c:pt idx="1">
                  <c:v>168175</c:v>
                </c:pt>
                <c:pt idx="2">
                  <c:v>213024</c:v>
                </c:pt>
                <c:pt idx="3">
                  <c:v>212856</c:v>
                </c:pt>
                <c:pt idx="4">
                  <c:v>222373</c:v>
                </c:pt>
                <c:pt idx="5">
                  <c:v>204707</c:v>
                </c:pt>
                <c:pt idx="6">
                  <c:v>137138</c:v>
                </c:pt>
                <c:pt idx="7">
                  <c:v>196204</c:v>
                </c:pt>
                <c:pt idx="8">
                  <c:v>188816</c:v>
                </c:pt>
                <c:pt idx="9">
                  <c:v>245694</c:v>
                </c:pt>
                <c:pt idx="10">
                  <c:v>145167</c:v>
                </c:pt>
                <c:pt idx="11">
                  <c:v>166060</c:v>
                </c:pt>
                <c:pt idx="12">
                  <c:v>264191</c:v>
                </c:pt>
                <c:pt idx="13">
                  <c:v>215257</c:v>
                </c:pt>
                <c:pt idx="14">
                  <c:v>207539</c:v>
                </c:pt>
                <c:pt idx="15">
                  <c:v>172805</c:v>
                </c:pt>
                <c:pt idx="16">
                  <c:v>172026.48800000001</c:v>
                </c:pt>
                <c:pt idx="17">
                  <c:v>194061.69699999999</c:v>
                </c:pt>
                <c:pt idx="18">
                  <c:v>153640.302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92-420B-AE73-59C57A197312}"/>
            </c:ext>
          </c:extLst>
        </c:ser>
        <c:ser>
          <c:idx val="5"/>
          <c:order val="5"/>
          <c:tx>
            <c:strRef>
              <c:f>Hoja3!$H$2</c:f>
              <c:strCache>
                <c:ptCount val="1"/>
                <c:pt idx="0">
                  <c:v>06. Leche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Hoja3!$B$3:$B$21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Hoja3!$H$3:$H$21</c:f>
              <c:numCache>
                <c:formatCode>#,##0</c:formatCode>
                <c:ptCount val="19"/>
                <c:pt idx="0">
                  <c:v>11510</c:v>
                </c:pt>
                <c:pt idx="1">
                  <c:v>14936</c:v>
                </c:pt>
                <c:pt idx="2">
                  <c:v>12885</c:v>
                </c:pt>
                <c:pt idx="3">
                  <c:v>19130</c:v>
                </c:pt>
                <c:pt idx="4">
                  <c:v>15185</c:v>
                </c:pt>
                <c:pt idx="5">
                  <c:v>14764</c:v>
                </c:pt>
                <c:pt idx="6">
                  <c:v>16782</c:v>
                </c:pt>
                <c:pt idx="7">
                  <c:v>25037</c:v>
                </c:pt>
                <c:pt idx="8">
                  <c:v>21783</c:v>
                </c:pt>
                <c:pt idx="9">
                  <c:v>46804</c:v>
                </c:pt>
                <c:pt idx="10">
                  <c:v>30026</c:v>
                </c:pt>
                <c:pt idx="11">
                  <c:v>43395</c:v>
                </c:pt>
                <c:pt idx="12">
                  <c:v>36007</c:v>
                </c:pt>
                <c:pt idx="13">
                  <c:v>40525</c:v>
                </c:pt>
                <c:pt idx="14">
                  <c:v>39950</c:v>
                </c:pt>
                <c:pt idx="15">
                  <c:v>53301</c:v>
                </c:pt>
                <c:pt idx="16">
                  <c:v>43777</c:v>
                </c:pt>
                <c:pt idx="17">
                  <c:v>57022.953999999998</c:v>
                </c:pt>
                <c:pt idx="18">
                  <c:v>57022.953999999998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92-420B-AE73-59C57A197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898399"/>
        <c:axId val="831942319"/>
      </c:areaChart>
      <c:catAx>
        <c:axId val="835898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1942319"/>
        <c:crosses val="autoZero"/>
        <c:auto val="1"/>
        <c:lblAlgn val="ctr"/>
        <c:lblOffset val="100"/>
        <c:noMultiLvlLbl val="0"/>
      </c:catAx>
      <c:valAx>
        <c:axId val="83194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589839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614036043077437"/>
          <c:y val="0.21668072046215164"/>
          <c:w val="0.45888135766956456"/>
          <c:h val="0.17863310452071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/>
              <a:t>Importación</a:t>
            </a:r>
            <a:r>
              <a:rPr lang="es-PE" sz="1200" b="1" baseline="0"/>
              <a:t> per cápita de maíz, soya y trigo (kg/persona)</a:t>
            </a:r>
            <a:endParaRPr lang="es-PE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8.0296473675542962E-2"/>
          <c:y val="0.16509304037459921"/>
          <c:w val="0.87201497281108731"/>
          <c:h val="0.65286496597301069"/>
        </c:manualLayout>
      </c:layout>
      <c:lineChart>
        <c:grouping val="standard"/>
        <c:varyColors val="0"/>
        <c:ser>
          <c:idx val="0"/>
          <c:order val="0"/>
          <c:tx>
            <c:strRef>
              <c:f>Hoja3!$C$27</c:f>
              <c:strCache>
                <c:ptCount val="1"/>
                <c:pt idx="0">
                  <c:v>01. Maiz amarillo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10-4506-AE6E-4CB6D0BD0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Hoja3!$C$28:$C$46</c:f>
              <c:numCache>
                <c:formatCode>0.0</c:formatCode>
                <c:ptCount val="19"/>
                <c:pt idx="0">
                  <c:v>34.571752230720975</c:v>
                </c:pt>
                <c:pt idx="1">
                  <c:v>39.897162691446596</c:v>
                </c:pt>
                <c:pt idx="2">
                  <c:v>47.230402573988137</c:v>
                </c:pt>
                <c:pt idx="3">
                  <c:v>53.353677109908716</c:v>
                </c:pt>
                <c:pt idx="4">
                  <c:v>54.952266002188544</c:v>
                </c:pt>
                <c:pt idx="5">
                  <c:v>48.637808390825654</c:v>
                </c:pt>
                <c:pt idx="6">
                  <c:v>51.771877212879176</c:v>
                </c:pt>
                <c:pt idx="7">
                  <c:v>64.993970354898309</c:v>
                </c:pt>
                <c:pt idx="8">
                  <c:v>64.035861298528673</c:v>
                </c:pt>
                <c:pt idx="9">
                  <c:v>61.194838377846999</c:v>
                </c:pt>
                <c:pt idx="10">
                  <c:v>66.204346729255818</c:v>
                </c:pt>
                <c:pt idx="11">
                  <c:v>75.581319311647974</c:v>
                </c:pt>
                <c:pt idx="12">
                  <c:v>86.081045548705092</c:v>
                </c:pt>
                <c:pt idx="13">
                  <c:v>96.476076678483096</c:v>
                </c:pt>
                <c:pt idx="14">
                  <c:v>106.05762869863267</c:v>
                </c:pt>
                <c:pt idx="15">
                  <c:v>110.50903757033416</c:v>
                </c:pt>
                <c:pt idx="16">
                  <c:v>122.55598391900912</c:v>
                </c:pt>
                <c:pt idx="17">
                  <c:v>114.02199083375827</c:v>
                </c:pt>
                <c:pt idx="18">
                  <c:v>110.08477500508613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10-4506-AE6E-4CB6D0BD0D6A}"/>
            </c:ext>
          </c:extLst>
        </c:ser>
        <c:ser>
          <c:idx val="1"/>
          <c:order val="1"/>
          <c:tx>
            <c:strRef>
              <c:f>Hoja3!$D$27</c:f>
              <c:strCache>
                <c:ptCount val="1"/>
                <c:pt idx="0">
                  <c:v>02. Soya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7168640994239326E-2"/>
                  <c:y val="3.9300188969516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10-4506-AE6E-4CB6D0BD0D6A}"/>
                </c:ext>
              </c:extLst>
            </c:dLbl>
            <c:dLbl>
              <c:idx val="17"/>
              <c:layout>
                <c:manualLayout>
                  <c:x val="-3.7412895077851241E-2"/>
                  <c:y val="2.8970447240651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10-4506-AE6E-4CB6D0BD0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Hoja3!$D$28:$D$46</c:f>
              <c:numCache>
                <c:formatCode>0.0</c:formatCode>
                <c:ptCount val="19"/>
                <c:pt idx="0">
                  <c:v>26.928594385579668</c:v>
                </c:pt>
                <c:pt idx="1">
                  <c:v>28.887978557085408</c:v>
                </c:pt>
                <c:pt idx="2">
                  <c:v>32.77332982387253</c:v>
                </c:pt>
                <c:pt idx="3">
                  <c:v>37.774795416348638</c:v>
                </c:pt>
                <c:pt idx="4">
                  <c:v>37.08112741491518</c:v>
                </c:pt>
                <c:pt idx="5">
                  <c:v>34.848467912385566</c:v>
                </c:pt>
                <c:pt idx="6">
                  <c:v>37.119233744678063</c:v>
                </c:pt>
                <c:pt idx="7">
                  <c:v>45.095140227221343</c:v>
                </c:pt>
                <c:pt idx="8">
                  <c:v>44.121803519426706</c:v>
                </c:pt>
                <c:pt idx="9">
                  <c:v>49.231787694898522</c:v>
                </c:pt>
                <c:pt idx="10">
                  <c:v>50.314741744944669</c:v>
                </c:pt>
                <c:pt idx="11">
                  <c:v>55.394505937608258</c:v>
                </c:pt>
                <c:pt idx="12">
                  <c:v>57.67522438543611</c:v>
                </c:pt>
                <c:pt idx="13">
                  <c:v>58.413601737135238</c:v>
                </c:pt>
                <c:pt idx="14">
                  <c:v>62.894798840370164</c:v>
                </c:pt>
                <c:pt idx="15">
                  <c:v>64.703255226697294</c:v>
                </c:pt>
                <c:pt idx="16">
                  <c:v>56.634651894984877</c:v>
                </c:pt>
                <c:pt idx="17">
                  <c:v>55.089295516457625</c:v>
                </c:pt>
                <c:pt idx="18">
                  <c:v>60.433275847464067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10-4506-AE6E-4CB6D0BD0D6A}"/>
            </c:ext>
          </c:extLst>
        </c:ser>
        <c:ser>
          <c:idx val="2"/>
          <c:order val="2"/>
          <c:tx>
            <c:strRef>
              <c:f>Hoja3!$E$27</c:f>
              <c:strCache>
                <c:ptCount val="1"/>
                <c:pt idx="0">
                  <c:v>03. Trigo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10-4506-AE6E-4CB6D0BD0D6A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10-4506-AE6E-4CB6D0BD0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Hoja3!$E$28:$E$46</c:f>
              <c:numCache>
                <c:formatCode>0.0</c:formatCode>
                <c:ptCount val="19"/>
                <c:pt idx="0">
                  <c:v>47.904258117331672</c:v>
                </c:pt>
                <c:pt idx="1">
                  <c:v>50.489195713354441</c:v>
                </c:pt>
                <c:pt idx="2">
                  <c:v>52.628104308654201</c:v>
                </c:pt>
                <c:pt idx="3">
                  <c:v>52.328152414780298</c:v>
                </c:pt>
                <c:pt idx="4">
                  <c:v>53.747536022964198</c:v>
                </c:pt>
                <c:pt idx="5">
                  <c:v>51.808839466083178</c:v>
                </c:pt>
                <c:pt idx="6">
                  <c:v>51.923291397679932</c:v>
                </c:pt>
                <c:pt idx="7">
                  <c:v>57.267253984998199</c:v>
                </c:pt>
                <c:pt idx="8">
                  <c:v>56.593171270233192</c:v>
                </c:pt>
                <c:pt idx="9">
                  <c:v>50.523338048090523</c:v>
                </c:pt>
                <c:pt idx="10">
                  <c:v>54.212934974154678</c:v>
                </c:pt>
                <c:pt idx="11">
                  <c:v>55.863218794596968</c:v>
                </c:pt>
                <c:pt idx="12">
                  <c:v>54.899576243859755</c:v>
                </c:pt>
                <c:pt idx="13">
                  <c:v>52.529953276778521</c:v>
                </c:pt>
                <c:pt idx="14">
                  <c:v>62.321494319521847</c:v>
                </c:pt>
                <c:pt idx="15">
                  <c:v>59.565046950791647</c:v>
                </c:pt>
                <c:pt idx="16">
                  <c:v>57.761826172292729</c:v>
                </c:pt>
                <c:pt idx="17">
                  <c:v>64.341441559953736</c:v>
                </c:pt>
                <c:pt idx="18">
                  <c:v>55.978450883730609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210-4506-AE6E-4CB6D0BD0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540783"/>
        <c:axId val="885500895"/>
      </c:lineChart>
      <c:catAx>
        <c:axId val="25954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85500895"/>
        <c:crosses val="autoZero"/>
        <c:auto val="1"/>
        <c:lblAlgn val="ctr"/>
        <c:lblOffset val="100"/>
        <c:noMultiLvlLbl val="0"/>
      </c:catAx>
      <c:valAx>
        <c:axId val="88550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95407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43877796427632"/>
          <c:y val="0.20508183080654185"/>
          <c:w val="0.3274451291068794"/>
          <c:h val="0.1885409998589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/>
              <a:t>Importación per cápita de arroz y azúcar (kg/persona)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9.491315569159571E-2"/>
          <c:y val="0.16772072250831299"/>
          <c:w val="0.86807341926515891"/>
          <c:h val="0.65163084540325045"/>
        </c:manualLayout>
      </c:layout>
      <c:lineChart>
        <c:grouping val="standard"/>
        <c:varyColors val="0"/>
        <c:ser>
          <c:idx val="0"/>
          <c:order val="0"/>
          <c:tx>
            <c:strRef>
              <c:f>Hoja3!$F$27</c:f>
              <c:strCache>
                <c:ptCount val="1"/>
                <c:pt idx="0">
                  <c:v>04. Arroz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5763998250218721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E-4340-90AE-2D7EE5DC079F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E-4340-90AE-2D7EE5DC0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Hoja3!$F$28:$F$46</c:f>
              <c:numCache>
                <c:formatCode>0.00</c:formatCode>
                <c:ptCount val="19"/>
                <c:pt idx="0">
                  <c:v>0.58833823301581045</c:v>
                </c:pt>
                <c:pt idx="1">
                  <c:v>2.8075671903712709</c:v>
                </c:pt>
                <c:pt idx="2">
                  <c:v>4.2198749107352826</c:v>
                </c:pt>
                <c:pt idx="3">
                  <c:v>1.4199627351251587</c:v>
                </c:pt>
                <c:pt idx="4">
                  <c:v>2.6034427968835367</c:v>
                </c:pt>
                <c:pt idx="5">
                  <c:v>5.0845567787367489</c:v>
                </c:pt>
                <c:pt idx="6">
                  <c:v>3.1355883302674621</c:v>
                </c:pt>
                <c:pt idx="7">
                  <c:v>3.2137063104447354</c:v>
                </c:pt>
                <c:pt idx="8">
                  <c:v>7.0038305648752548</c:v>
                </c:pt>
                <c:pt idx="9">
                  <c:v>8.3358455661234334</c:v>
                </c:pt>
                <c:pt idx="10">
                  <c:v>5.7646323180622216</c:v>
                </c:pt>
                <c:pt idx="11">
                  <c:v>6.7496209131024925</c:v>
                </c:pt>
                <c:pt idx="12">
                  <c:v>7.6595638952333909</c:v>
                </c:pt>
                <c:pt idx="13">
                  <c:v>9.2353032245771285</c:v>
                </c:pt>
                <c:pt idx="14">
                  <c:v>12.620334721107742</c:v>
                </c:pt>
                <c:pt idx="15">
                  <c:v>8.441932923460671</c:v>
                </c:pt>
                <c:pt idx="16">
                  <c:v>9.0093159639593292</c:v>
                </c:pt>
                <c:pt idx="17">
                  <c:v>9.6214386279847428</c:v>
                </c:pt>
                <c:pt idx="18">
                  <c:v>7.0892591804233343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0E-4340-90AE-2D7EE5DC079F}"/>
            </c:ext>
          </c:extLst>
        </c:ser>
        <c:ser>
          <c:idx val="1"/>
          <c:order val="1"/>
          <c:tx>
            <c:strRef>
              <c:f>Hoja3!$G$27</c:f>
              <c:strCache>
                <c:ptCount val="1"/>
                <c:pt idx="0">
                  <c:v>05. Azucar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5763998250218721E-2"/>
                  <c:y val="-8.561351706036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E-4340-90AE-2D7EE5DC079F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0E-4340-90AE-2D7EE5DC0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Hoja3!$G$28:$G$46</c:f>
              <c:numCache>
                <c:formatCode>0.00</c:formatCode>
                <c:ptCount val="19"/>
                <c:pt idx="0">
                  <c:v>0.40371233824526515</c:v>
                </c:pt>
                <c:pt idx="1">
                  <c:v>6.1243464283580016</c:v>
                </c:pt>
                <c:pt idx="2">
                  <c:v>7.6598296904698726</c:v>
                </c:pt>
                <c:pt idx="3">
                  <c:v>7.5611044165657866</c:v>
                </c:pt>
                <c:pt idx="4">
                  <c:v>7.8075195893701057</c:v>
                </c:pt>
                <c:pt idx="5">
                  <c:v>7.1061463668908083</c:v>
                </c:pt>
                <c:pt idx="6">
                  <c:v>4.7074673487204608</c:v>
                </c:pt>
                <c:pt idx="7">
                  <c:v>6.6595766136593957</c:v>
                </c:pt>
                <c:pt idx="8">
                  <c:v>6.3365977246427194</c:v>
                </c:pt>
                <c:pt idx="9">
                  <c:v>8.1528742736024746</c:v>
                </c:pt>
                <c:pt idx="10">
                  <c:v>4.7634557526619075</c:v>
                </c:pt>
                <c:pt idx="11">
                  <c:v>5.3890782407771747</c:v>
                </c:pt>
                <c:pt idx="12">
                  <c:v>8.4808046882150006</c:v>
                </c:pt>
                <c:pt idx="13">
                  <c:v>6.8360241198210465</c:v>
                </c:pt>
                <c:pt idx="14">
                  <c:v>6.5210482819434086</c:v>
                </c:pt>
                <c:pt idx="15">
                  <c:v>5.372924923257699</c:v>
                </c:pt>
                <c:pt idx="16">
                  <c:v>5.2938540739936073</c:v>
                </c:pt>
                <c:pt idx="17">
                  <c:v>5.9121246788741457</c:v>
                </c:pt>
                <c:pt idx="18">
                  <c:v>4.6348374865787871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0E-4340-90AE-2D7EE5DC0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8746975"/>
        <c:axId val="885496319"/>
      </c:lineChart>
      <c:catAx>
        <c:axId val="85874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85496319"/>
        <c:crosses val="autoZero"/>
        <c:auto val="1"/>
        <c:lblAlgn val="ctr"/>
        <c:lblOffset val="100"/>
        <c:noMultiLvlLbl val="0"/>
      </c:catAx>
      <c:valAx>
        <c:axId val="88549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87469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6877493905987023"/>
          <c:y val="0.23654692598021795"/>
          <c:w val="0.29739036958896775"/>
          <c:h val="0.13500565853307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Importación</a:t>
            </a:r>
            <a:r>
              <a:rPr lang="en-US" sz="1200" b="1" baseline="0"/>
              <a:t> per cápita de leche en polvo</a:t>
            </a:r>
          </a:p>
          <a:p>
            <a:pPr>
              <a:defRPr sz="1200"/>
            </a:pPr>
            <a:r>
              <a:rPr lang="en-US" sz="1200" b="1" baseline="0"/>
              <a:t> </a:t>
            </a:r>
            <a:r>
              <a:rPr lang="en-US" sz="1200" baseline="0"/>
              <a:t>(Kg/persona)</a:t>
            </a:r>
            <a:endParaRPr lang="en-US" sz="1200"/>
          </a:p>
        </c:rich>
      </c:tx>
      <c:layout>
        <c:manualLayout>
          <c:xMode val="edge"/>
          <c:yMode val="edge"/>
          <c:x val="0.179777602071746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7.8102599713416862E-2"/>
          <c:y val="0.12399997066466535"/>
          <c:w val="0.86166118790588953"/>
          <c:h val="0.69266494403062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Hoja3!$H$27</c:f>
              <c:strCache>
                <c:ptCount val="1"/>
                <c:pt idx="0">
                  <c:v>06. Leche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D-481A-B829-1E2B7180F0AC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D-481A-B829-1E2B7180F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Hoja3!$B$28:$B$46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Hoja3!$H$28:$H$46</c:f>
              <c:numCache>
                <c:formatCode>0.00</c:formatCode>
                <c:ptCount val="19"/>
                <c:pt idx="0">
                  <c:v>0.4246690745021936</c:v>
                </c:pt>
                <c:pt idx="1">
                  <c:v>0.54391698084706475</c:v>
                </c:pt>
                <c:pt idx="2">
                  <c:v>0.46331354946721637</c:v>
                </c:pt>
                <c:pt idx="3">
                  <c:v>0.67953887834453108</c:v>
                </c:pt>
                <c:pt idx="4">
                  <c:v>0.53314559305574438</c:v>
                </c:pt>
                <c:pt idx="5">
                  <c:v>0.51251371453236039</c:v>
                </c:pt>
                <c:pt idx="6">
                  <c:v>0.57606729751219043</c:v>
                </c:pt>
                <c:pt idx="7">
                  <c:v>0.84980846300885959</c:v>
                </c:pt>
                <c:pt idx="8">
                  <c:v>0.73102972330677674</c:v>
                </c:pt>
                <c:pt idx="9">
                  <c:v>1.5530990887107143</c:v>
                </c:pt>
                <c:pt idx="10">
                  <c:v>0.98526195643242898</c:v>
                </c:pt>
                <c:pt idx="11">
                  <c:v>1.4082804423613484</c:v>
                </c:pt>
                <c:pt idx="12">
                  <c:v>1.1558619877609666</c:v>
                </c:pt>
                <c:pt idx="13">
                  <c:v>1.286972676641168</c:v>
                </c:pt>
                <c:pt idx="14">
                  <c:v>1.2552622825764757</c:v>
                </c:pt>
                <c:pt idx="15">
                  <c:v>1.6572568579297973</c:v>
                </c:pt>
                <c:pt idx="16">
                  <c:v>1.3471707322026951</c:v>
                </c:pt>
                <c:pt idx="17">
                  <c:v>1.7372146014249541</c:v>
                </c:pt>
                <c:pt idx="18">
                  <c:v>1.7202005030858232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D-481A-B829-1E2B7180F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615791"/>
        <c:axId val="767366207"/>
      </c:barChart>
      <c:catAx>
        <c:axId val="94561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7366207"/>
        <c:crosses val="autoZero"/>
        <c:auto val="1"/>
        <c:lblAlgn val="ctr"/>
        <c:lblOffset val="100"/>
        <c:noMultiLvlLbl val="0"/>
      </c:catAx>
      <c:valAx>
        <c:axId val="76736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4561579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17E66-41B4-443B-A624-E7E37FD8492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84F5D2-35AD-4D58-BC8B-338808DEFF31}">
      <dgm:prSet/>
      <dgm:spPr/>
      <dgm:t>
        <a:bodyPr/>
        <a:lstStyle/>
        <a:p>
          <a:r>
            <a:rPr lang="es-PE"/>
            <a:t>Prioriza exportación de grandes empresas en costa, con limitada atención a la agricultura familiar.  </a:t>
          </a:r>
          <a:endParaRPr lang="en-US"/>
        </a:p>
      </dgm:t>
    </dgm:pt>
    <dgm:pt modelId="{C94EFBE4-C015-4F9D-BEEF-C15F77576614}" type="parTrans" cxnId="{DBAE32DE-7F98-4B77-80B3-F1D0571368DE}">
      <dgm:prSet/>
      <dgm:spPr/>
      <dgm:t>
        <a:bodyPr/>
        <a:lstStyle/>
        <a:p>
          <a:endParaRPr lang="en-US"/>
        </a:p>
      </dgm:t>
    </dgm:pt>
    <dgm:pt modelId="{D889110F-3C06-4A6E-9A16-4A7085ED4398}" type="sibTrans" cxnId="{DBAE32DE-7F98-4B77-80B3-F1D0571368DE}">
      <dgm:prSet/>
      <dgm:spPr/>
      <dgm:t>
        <a:bodyPr/>
        <a:lstStyle/>
        <a:p>
          <a:endParaRPr lang="en-US"/>
        </a:p>
      </dgm:t>
    </dgm:pt>
    <dgm:pt modelId="{9E69752F-7A95-43FA-B431-11506EC3C29B}">
      <dgm:prSet/>
      <dgm:spPr/>
      <dgm:t>
        <a:bodyPr/>
        <a:lstStyle/>
        <a:p>
          <a:r>
            <a:rPr lang="es-PE"/>
            <a:t>Asimetría persistente que se ha ido profundizando con tratados de libre comercio y apertura comercial generalizada de la economía peruana.</a:t>
          </a:r>
          <a:endParaRPr lang="en-US"/>
        </a:p>
      </dgm:t>
    </dgm:pt>
    <dgm:pt modelId="{A6F0341C-35A0-4069-A6C0-7C97F47E7FE0}" type="parTrans" cxnId="{FFD53D0C-9D35-4960-B29E-3FAEAE9767B7}">
      <dgm:prSet/>
      <dgm:spPr/>
      <dgm:t>
        <a:bodyPr/>
        <a:lstStyle/>
        <a:p>
          <a:endParaRPr lang="en-US"/>
        </a:p>
      </dgm:t>
    </dgm:pt>
    <dgm:pt modelId="{81C246D3-C9B4-468F-95EA-8C49004FA6D9}" type="sibTrans" cxnId="{FFD53D0C-9D35-4960-B29E-3FAEAE9767B7}">
      <dgm:prSet/>
      <dgm:spPr/>
      <dgm:t>
        <a:bodyPr/>
        <a:lstStyle/>
        <a:p>
          <a:endParaRPr lang="en-US"/>
        </a:p>
      </dgm:t>
    </dgm:pt>
    <dgm:pt modelId="{A70B08E4-13DD-4D3D-8173-99BD797E43BF}">
      <dgm:prSet/>
      <dgm:spPr/>
      <dgm:t>
        <a:bodyPr/>
        <a:lstStyle/>
        <a:p>
          <a:r>
            <a:rPr lang="es-PE"/>
            <a:t>Para el sector de agricultores peruanos orientados al mercado interno, TLCs se han hecho en condiciones de desventaja</a:t>
          </a:r>
          <a:endParaRPr lang="en-US"/>
        </a:p>
      </dgm:t>
    </dgm:pt>
    <dgm:pt modelId="{DDDC8129-81FA-4919-BF7A-84181E4CC8E3}" type="parTrans" cxnId="{D4B0E52B-1099-4961-BBD9-5B65133885DC}">
      <dgm:prSet/>
      <dgm:spPr/>
      <dgm:t>
        <a:bodyPr/>
        <a:lstStyle/>
        <a:p>
          <a:endParaRPr lang="en-US"/>
        </a:p>
      </dgm:t>
    </dgm:pt>
    <dgm:pt modelId="{CFC82DC4-6EA5-4D1E-91C0-A68826FB6C5C}" type="sibTrans" cxnId="{D4B0E52B-1099-4961-BBD9-5B65133885DC}">
      <dgm:prSet/>
      <dgm:spPr/>
      <dgm:t>
        <a:bodyPr/>
        <a:lstStyle/>
        <a:p>
          <a:endParaRPr lang="en-US"/>
        </a:p>
      </dgm:t>
    </dgm:pt>
    <dgm:pt modelId="{BCCEEAE8-00C1-41B6-84EE-3F29EF99B915}" type="pres">
      <dgm:prSet presAssocID="{5B017E66-41B4-443B-A624-E7E37FD84927}" presName="outerComposite" presStyleCnt="0">
        <dgm:presLayoutVars>
          <dgm:chMax val="5"/>
          <dgm:dir/>
          <dgm:resizeHandles val="exact"/>
        </dgm:presLayoutVars>
      </dgm:prSet>
      <dgm:spPr/>
    </dgm:pt>
    <dgm:pt modelId="{244EF84F-53EB-4003-908B-D57FBD65F1EA}" type="pres">
      <dgm:prSet presAssocID="{5B017E66-41B4-443B-A624-E7E37FD84927}" presName="dummyMaxCanvas" presStyleCnt="0">
        <dgm:presLayoutVars/>
      </dgm:prSet>
      <dgm:spPr/>
    </dgm:pt>
    <dgm:pt modelId="{2C40024E-AE39-4747-A351-41DE5FAF8ACE}" type="pres">
      <dgm:prSet presAssocID="{5B017E66-41B4-443B-A624-E7E37FD84927}" presName="ThreeNodes_1" presStyleLbl="node1" presStyleIdx="0" presStyleCnt="3">
        <dgm:presLayoutVars>
          <dgm:bulletEnabled val="1"/>
        </dgm:presLayoutVars>
      </dgm:prSet>
      <dgm:spPr/>
    </dgm:pt>
    <dgm:pt modelId="{76B5850B-91CE-4996-852B-1AB9CBB3BAC0}" type="pres">
      <dgm:prSet presAssocID="{5B017E66-41B4-443B-A624-E7E37FD84927}" presName="ThreeNodes_2" presStyleLbl="node1" presStyleIdx="1" presStyleCnt="3">
        <dgm:presLayoutVars>
          <dgm:bulletEnabled val="1"/>
        </dgm:presLayoutVars>
      </dgm:prSet>
      <dgm:spPr/>
    </dgm:pt>
    <dgm:pt modelId="{78E89491-F91F-4CE1-BD09-17BA1217E06C}" type="pres">
      <dgm:prSet presAssocID="{5B017E66-41B4-443B-A624-E7E37FD84927}" presName="ThreeNodes_3" presStyleLbl="node1" presStyleIdx="2" presStyleCnt="3">
        <dgm:presLayoutVars>
          <dgm:bulletEnabled val="1"/>
        </dgm:presLayoutVars>
      </dgm:prSet>
      <dgm:spPr/>
    </dgm:pt>
    <dgm:pt modelId="{25D6E48A-2E8E-4806-9055-B7358B998E0D}" type="pres">
      <dgm:prSet presAssocID="{5B017E66-41B4-443B-A624-E7E37FD84927}" presName="ThreeConn_1-2" presStyleLbl="fgAccFollowNode1" presStyleIdx="0" presStyleCnt="2">
        <dgm:presLayoutVars>
          <dgm:bulletEnabled val="1"/>
        </dgm:presLayoutVars>
      </dgm:prSet>
      <dgm:spPr/>
    </dgm:pt>
    <dgm:pt modelId="{8777CC3B-8B13-4C44-9759-BAD9F500343A}" type="pres">
      <dgm:prSet presAssocID="{5B017E66-41B4-443B-A624-E7E37FD84927}" presName="ThreeConn_2-3" presStyleLbl="fgAccFollowNode1" presStyleIdx="1" presStyleCnt="2">
        <dgm:presLayoutVars>
          <dgm:bulletEnabled val="1"/>
        </dgm:presLayoutVars>
      </dgm:prSet>
      <dgm:spPr/>
    </dgm:pt>
    <dgm:pt modelId="{C4A9A66C-3990-4635-9E6A-7738A2C467D2}" type="pres">
      <dgm:prSet presAssocID="{5B017E66-41B4-443B-A624-E7E37FD84927}" presName="ThreeNodes_1_text" presStyleLbl="node1" presStyleIdx="2" presStyleCnt="3">
        <dgm:presLayoutVars>
          <dgm:bulletEnabled val="1"/>
        </dgm:presLayoutVars>
      </dgm:prSet>
      <dgm:spPr/>
    </dgm:pt>
    <dgm:pt modelId="{9BF241A5-A8A5-4039-9E40-FD477C9D931D}" type="pres">
      <dgm:prSet presAssocID="{5B017E66-41B4-443B-A624-E7E37FD84927}" presName="ThreeNodes_2_text" presStyleLbl="node1" presStyleIdx="2" presStyleCnt="3">
        <dgm:presLayoutVars>
          <dgm:bulletEnabled val="1"/>
        </dgm:presLayoutVars>
      </dgm:prSet>
      <dgm:spPr/>
    </dgm:pt>
    <dgm:pt modelId="{7BFE2D59-79A8-4D1D-AD5F-300C0DF0FDD6}" type="pres">
      <dgm:prSet presAssocID="{5B017E66-41B4-443B-A624-E7E37FD8492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EA64E01-76D5-4DEC-B603-67900669F231}" type="presOf" srcId="{D889110F-3C06-4A6E-9A16-4A7085ED4398}" destId="{25D6E48A-2E8E-4806-9055-B7358B998E0D}" srcOrd="0" destOrd="0" presId="urn:microsoft.com/office/officeart/2005/8/layout/vProcess5"/>
    <dgm:cxn modelId="{FFD53D0C-9D35-4960-B29E-3FAEAE9767B7}" srcId="{5B017E66-41B4-443B-A624-E7E37FD84927}" destId="{9E69752F-7A95-43FA-B431-11506EC3C29B}" srcOrd="1" destOrd="0" parTransId="{A6F0341C-35A0-4069-A6C0-7C97F47E7FE0}" sibTransId="{81C246D3-C9B4-468F-95EA-8C49004FA6D9}"/>
    <dgm:cxn modelId="{D4B0E52B-1099-4961-BBD9-5B65133885DC}" srcId="{5B017E66-41B4-443B-A624-E7E37FD84927}" destId="{A70B08E4-13DD-4D3D-8173-99BD797E43BF}" srcOrd="2" destOrd="0" parTransId="{DDDC8129-81FA-4919-BF7A-84181E4CC8E3}" sibTransId="{CFC82DC4-6EA5-4D1E-91C0-A68826FB6C5C}"/>
    <dgm:cxn modelId="{35083A42-38C1-4A6B-B188-BCC520297DCE}" type="presOf" srcId="{81C246D3-C9B4-468F-95EA-8C49004FA6D9}" destId="{8777CC3B-8B13-4C44-9759-BAD9F500343A}" srcOrd="0" destOrd="0" presId="urn:microsoft.com/office/officeart/2005/8/layout/vProcess5"/>
    <dgm:cxn modelId="{1950D26D-0581-46F7-83D3-C94656E3C2EB}" type="presOf" srcId="{5B017E66-41B4-443B-A624-E7E37FD84927}" destId="{BCCEEAE8-00C1-41B6-84EE-3F29EF99B915}" srcOrd="0" destOrd="0" presId="urn:microsoft.com/office/officeart/2005/8/layout/vProcess5"/>
    <dgm:cxn modelId="{22720274-A409-43B4-B345-8F2489ECA684}" type="presOf" srcId="{9E69752F-7A95-43FA-B431-11506EC3C29B}" destId="{9BF241A5-A8A5-4039-9E40-FD477C9D931D}" srcOrd="1" destOrd="0" presId="urn:microsoft.com/office/officeart/2005/8/layout/vProcess5"/>
    <dgm:cxn modelId="{BCBB5888-BD35-4CA3-8592-1127F1D96AA2}" type="presOf" srcId="{3084F5D2-35AD-4D58-BC8B-338808DEFF31}" destId="{2C40024E-AE39-4747-A351-41DE5FAF8ACE}" srcOrd="0" destOrd="0" presId="urn:microsoft.com/office/officeart/2005/8/layout/vProcess5"/>
    <dgm:cxn modelId="{A17FD288-045E-4329-B126-172886252ECA}" type="presOf" srcId="{3084F5D2-35AD-4D58-BC8B-338808DEFF31}" destId="{C4A9A66C-3990-4635-9E6A-7738A2C467D2}" srcOrd="1" destOrd="0" presId="urn:microsoft.com/office/officeart/2005/8/layout/vProcess5"/>
    <dgm:cxn modelId="{AEAF129F-80F8-4633-A301-3D4B0D18461D}" type="presOf" srcId="{A70B08E4-13DD-4D3D-8173-99BD797E43BF}" destId="{7BFE2D59-79A8-4D1D-AD5F-300C0DF0FDD6}" srcOrd="1" destOrd="0" presId="urn:microsoft.com/office/officeart/2005/8/layout/vProcess5"/>
    <dgm:cxn modelId="{D7B8CFCC-DE27-4083-840E-0E545495309B}" type="presOf" srcId="{9E69752F-7A95-43FA-B431-11506EC3C29B}" destId="{76B5850B-91CE-4996-852B-1AB9CBB3BAC0}" srcOrd="0" destOrd="0" presId="urn:microsoft.com/office/officeart/2005/8/layout/vProcess5"/>
    <dgm:cxn modelId="{DBAE32DE-7F98-4B77-80B3-F1D0571368DE}" srcId="{5B017E66-41B4-443B-A624-E7E37FD84927}" destId="{3084F5D2-35AD-4D58-BC8B-338808DEFF31}" srcOrd="0" destOrd="0" parTransId="{C94EFBE4-C015-4F9D-BEEF-C15F77576614}" sibTransId="{D889110F-3C06-4A6E-9A16-4A7085ED4398}"/>
    <dgm:cxn modelId="{673B26E6-DEF0-4895-8789-4CEA3FC3D6A3}" type="presOf" srcId="{A70B08E4-13DD-4D3D-8173-99BD797E43BF}" destId="{78E89491-F91F-4CE1-BD09-17BA1217E06C}" srcOrd="0" destOrd="0" presId="urn:microsoft.com/office/officeart/2005/8/layout/vProcess5"/>
    <dgm:cxn modelId="{15925A70-25B4-44F2-BA5A-E7A3D3BD86DD}" type="presParOf" srcId="{BCCEEAE8-00C1-41B6-84EE-3F29EF99B915}" destId="{244EF84F-53EB-4003-908B-D57FBD65F1EA}" srcOrd="0" destOrd="0" presId="urn:microsoft.com/office/officeart/2005/8/layout/vProcess5"/>
    <dgm:cxn modelId="{FDEFBF38-D6A0-4F49-B85E-F02E3E655391}" type="presParOf" srcId="{BCCEEAE8-00C1-41B6-84EE-3F29EF99B915}" destId="{2C40024E-AE39-4747-A351-41DE5FAF8ACE}" srcOrd="1" destOrd="0" presId="urn:microsoft.com/office/officeart/2005/8/layout/vProcess5"/>
    <dgm:cxn modelId="{72977655-5E35-400A-92F6-813646FC7D1A}" type="presParOf" srcId="{BCCEEAE8-00C1-41B6-84EE-3F29EF99B915}" destId="{76B5850B-91CE-4996-852B-1AB9CBB3BAC0}" srcOrd="2" destOrd="0" presId="urn:microsoft.com/office/officeart/2005/8/layout/vProcess5"/>
    <dgm:cxn modelId="{5382A1B1-CA9D-43FC-B1CD-2113091EAF94}" type="presParOf" srcId="{BCCEEAE8-00C1-41B6-84EE-3F29EF99B915}" destId="{78E89491-F91F-4CE1-BD09-17BA1217E06C}" srcOrd="3" destOrd="0" presId="urn:microsoft.com/office/officeart/2005/8/layout/vProcess5"/>
    <dgm:cxn modelId="{5FB9FCDB-8A3D-4E2C-84F2-46AF962E98B9}" type="presParOf" srcId="{BCCEEAE8-00C1-41B6-84EE-3F29EF99B915}" destId="{25D6E48A-2E8E-4806-9055-B7358B998E0D}" srcOrd="4" destOrd="0" presId="urn:microsoft.com/office/officeart/2005/8/layout/vProcess5"/>
    <dgm:cxn modelId="{C52FA8B4-9E94-4527-9E0E-F95048E62A4F}" type="presParOf" srcId="{BCCEEAE8-00C1-41B6-84EE-3F29EF99B915}" destId="{8777CC3B-8B13-4C44-9759-BAD9F500343A}" srcOrd="5" destOrd="0" presId="urn:microsoft.com/office/officeart/2005/8/layout/vProcess5"/>
    <dgm:cxn modelId="{036EE3EC-A0D5-442A-AB42-92EF1BAC3F2C}" type="presParOf" srcId="{BCCEEAE8-00C1-41B6-84EE-3F29EF99B915}" destId="{C4A9A66C-3990-4635-9E6A-7738A2C467D2}" srcOrd="6" destOrd="0" presId="urn:microsoft.com/office/officeart/2005/8/layout/vProcess5"/>
    <dgm:cxn modelId="{275D5CCB-2DF6-406E-8B09-E3D6AA923E56}" type="presParOf" srcId="{BCCEEAE8-00C1-41B6-84EE-3F29EF99B915}" destId="{9BF241A5-A8A5-4039-9E40-FD477C9D931D}" srcOrd="7" destOrd="0" presId="urn:microsoft.com/office/officeart/2005/8/layout/vProcess5"/>
    <dgm:cxn modelId="{11E0BF45-CEEF-4543-A8CF-B7BDB656834B}" type="presParOf" srcId="{BCCEEAE8-00C1-41B6-84EE-3F29EF99B915}" destId="{7BFE2D59-79A8-4D1D-AD5F-300C0DF0FD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024E-AE39-4747-A351-41DE5FAF8ACE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/>
            <a:t>Prioriza exportación de grandes empresas en costa, con limitada atención a la agricultura familiar.  </a:t>
          </a:r>
          <a:endParaRPr lang="en-US" sz="2400" kern="1200"/>
        </a:p>
      </dsp:txBody>
      <dsp:txXfrm>
        <a:off x="38234" y="38234"/>
        <a:ext cx="7529629" cy="1228933"/>
      </dsp:txXfrm>
    </dsp:sp>
    <dsp:sp modelId="{76B5850B-91CE-4996-852B-1AB9CBB3BAC0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/>
            <a:t>Asimetría persistente que se ha ido profundizando con tratados de libre comercio y apertura comercial generalizada de la economía peruana.</a:t>
          </a:r>
          <a:endParaRPr lang="en-US" sz="2400" kern="1200"/>
        </a:p>
      </dsp:txBody>
      <dsp:txXfrm>
        <a:off x="826903" y="1561202"/>
        <a:ext cx="7224611" cy="1228933"/>
      </dsp:txXfrm>
    </dsp:sp>
    <dsp:sp modelId="{78E89491-F91F-4CE1-BD09-17BA1217E06C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/>
            <a:t>Para el sector de agricultores peruanos orientados al mercado interno, TLCs se han hecho en condiciones de desventaja</a:t>
          </a:r>
          <a:endParaRPr lang="en-US" sz="2400" kern="1200"/>
        </a:p>
      </dsp:txBody>
      <dsp:txXfrm>
        <a:off x="1615573" y="3084170"/>
        <a:ext cx="7224611" cy="1228933"/>
      </dsp:txXfrm>
    </dsp:sp>
    <dsp:sp modelId="{25D6E48A-2E8E-4806-9055-B7358B998E0D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8777CC3B-8B13-4C44-9759-BAD9F500343A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1C831-8523-4D8D-9E49-6439E3CA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88024-9CF6-4D48-95A3-0E77F47B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53A77-DFD8-4E5D-BD92-5EA48AAF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1BF9-17FC-41CF-9E40-A764AF81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439660-8E7C-4348-A3D6-24AC865C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55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D2088-1287-4DBD-B231-2A42E913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5CCCE8-9749-48B5-B508-C08C85EE2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FFD9C-5820-43C1-9E72-6319CA9E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9CD76-8296-4845-A5A2-5A2F0976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75E65-F63D-4190-9324-1158A61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804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A1BEB8-1ED2-405F-B926-3D7168B8C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5A880D-973F-4FE7-8488-337BEE7D2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78BEBD-82E0-4356-ACCF-B1B793F1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7BDB1-595D-4317-AA39-892C99AE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2FB09E-F6D5-4643-A01E-C345E376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46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73935-7C2C-4F3E-94A1-00F7FC2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D5C13-E4D9-4E58-A6E4-83B16C5D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359A3-3369-49A6-85FF-B67760DE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F2691-A350-4052-B39E-55DABFB5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AC90-8984-4551-A1D5-1500E0AC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35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58ADC-CC34-4A0B-8476-6BADE4F8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DC5837-1A19-4BB1-BBB4-DF34177E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2AFF5-D0D8-48C3-A38C-359DB3FD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25FB15-41B9-4C29-A91B-D9AC4581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0ABE7-EA2D-4985-A4C0-ADD1682D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406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4FF30-8499-4E8E-AB19-44E049ED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6BAA5-6ED1-43A0-B58C-38B94644C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59076-3295-46BE-AF77-7620B9267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7038DF-0D1D-4EA9-ACB0-C3603DBA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B02FF-6ED6-4984-A35E-EDE767BB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CAAC3B-1FD2-4D63-9BFE-52BA80CB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12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5D981-7F96-43EB-9381-86CAC34C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D98B1-92C1-4A82-9E61-7015C95E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0C85CC-70F6-4623-84FF-703BF5E11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79EAD9-02AE-4E87-973A-4DE7F323A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E3B7FF-95C5-449C-A1BE-D9ACBF69E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BA7599-1752-4D7E-A765-8B592B6F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1CC4-14FA-42A9-A88D-58DFAAEF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E0B502-24E1-4B9E-A46F-B81FBA77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2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29D6-0CC0-408E-8002-90FF14AE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6977E4-C0E0-4F09-98DA-47967B72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F159EA-1110-4EA4-B672-7CA2EDD0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D22C79-06B8-4B29-B743-89AC0852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DB3DD6-2677-4FC9-BCD0-C125916F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4A6000-F876-4AFA-B19B-72808EBE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F8229F-F42F-4842-A478-ECD81A6D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31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5993B-3FDD-46E1-9786-2046612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8EC22-65DC-4B40-BA4B-E8F40F0C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0D344A-E084-41EC-9974-631E84709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A433A7-CB59-46C4-87FD-B856FDA4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CB4F2-C32D-4A70-8700-60E0F34E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6F2CE-11B6-45AE-99D1-3F1DD800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8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29D89-162B-4076-B232-56E35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E34032-DA49-48C6-9945-BF7FD6E09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E4DAD2-2121-4361-81A2-D91D142E1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BF88AE-3CF3-42E0-A112-D3A4C176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ECB79-FB8B-4321-A4D8-4DB87D8E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06BDE3-3B4C-4660-81B3-73F4C1ED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86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9B4100-8CDF-4F53-907C-27482E13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9DBE7-692F-4F3F-91AD-A729E6B11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F0E15F-380F-4194-950A-AB044A190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C9E1-F75D-44DB-B21A-81A474776539}" type="datetimeFigureOut">
              <a:rPr lang="es-PE" smtClean="0"/>
              <a:t>04/08/2022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DE06C-22C8-4A62-8370-2A8C7F67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08318-B384-4C83-A628-95857EB56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CBDF-6658-4574-9739-D05DDE1C9C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00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pos de arroz en terrazas en Mu Cang Chai YenBai, Vietnam">
            <a:extLst>
              <a:ext uri="{FF2B5EF4-FFF2-40B4-BE49-F238E27FC236}">
                <a16:creationId xmlns:a16="http://schemas.microsoft.com/office/drawing/2014/main" id="{5456ED74-7842-4326-F9BA-0F4FA54A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C6FB84-D88D-4B78-90D9-3E6C95659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PE" sz="4800" dirty="0"/>
              <a:t>Guerra, crisis agraria y alimentaria en el Perú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B55AE6-790A-4499-BA54-80A3BB43F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2627"/>
            <a:ext cx="4745186" cy="2228756"/>
          </a:xfrm>
          <a:noFill/>
        </p:spPr>
        <p:txBody>
          <a:bodyPr>
            <a:normAutofit/>
          </a:bodyPr>
          <a:lstStyle/>
          <a:p>
            <a:pPr algn="l"/>
            <a:r>
              <a:rPr lang="es-PE" sz="2000" b="1" dirty="0"/>
              <a:t>Eduardo Zegarra</a:t>
            </a:r>
          </a:p>
          <a:p>
            <a:pPr algn="l"/>
            <a:r>
              <a:rPr lang="es-PE" sz="2000" b="1" dirty="0"/>
              <a:t>Investigador Principal de GRADE</a:t>
            </a:r>
          </a:p>
          <a:p>
            <a:pPr algn="l"/>
            <a:endParaRPr lang="es-PE" sz="2000" b="1" dirty="0"/>
          </a:p>
          <a:p>
            <a:pPr algn="l"/>
            <a:r>
              <a:rPr lang="es-PE" sz="2000" b="1" dirty="0"/>
              <a:t>04 de Agosto 2022</a:t>
            </a:r>
          </a:p>
        </p:txBody>
      </p:sp>
    </p:spTree>
    <p:extLst>
      <p:ext uri="{BB962C8B-B14F-4D97-AF65-F5344CB8AC3E}">
        <p14:creationId xmlns:p14="http://schemas.microsoft.com/office/powerpoint/2010/main" val="306021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Resultado 1: evolución desigual del comercio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BE8C37D-2999-4A42-8C09-1EA8AE0D8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0" y="2441046"/>
            <a:ext cx="5455917" cy="3969179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contenido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1BEC4B-9685-4D81-BF52-B48C4E6B6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" y="2455276"/>
            <a:ext cx="5455917" cy="3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 2: dependencia alimentaria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1166648" y="3531476"/>
            <a:ext cx="4264888" cy="303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Fuente: SUNAT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22AD697-421E-4521-B395-394E85150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92995"/>
              </p:ext>
            </p:extLst>
          </p:nvPr>
        </p:nvGraphicFramePr>
        <p:xfrm>
          <a:off x="4682639" y="302291"/>
          <a:ext cx="7221189" cy="557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21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dependencia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alimentaria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36AF0CF-9DB7-4E64-A721-FE9E3C302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76257"/>
              </p:ext>
            </p:extLst>
          </p:nvPr>
        </p:nvGraphicFramePr>
        <p:xfrm>
          <a:off x="3604533" y="205382"/>
          <a:ext cx="4399783" cy="316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7F8F800-6F84-439E-B580-5E50A0FCF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826041"/>
              </p:ext>
            </p:extLst>
          </p:nvPr>
        </p:nvGraphicFramePr>
        <p:xfrm>
          <a:off x="3617786" y="3621143"/>
          <a:ext cx="4399782" cy="303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A2295D0-B52D-4D92-95A1-E7DC38B94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09835"/>
              </p:ext>
            </p:extLst>
          </p:nvPr>
        </p:nvGraphicFramePr>
        <p:xfrm>
          <a:off x="8176592" y="2074363"/>
          <a:ext cx="3816626" cy="303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E7F753E-2F40-4A51-8662-3C5E30956742}"/>
              </a:ext>
            </a:extLst>
          </p:cNvPr>
          <p:cNvSpPr txBox="1"/>
          <p:nvPr/>
        </p:nvSpPr>
        <p:spPr>
          <a:xfrm>
            <a:off x="9054551" y="5613958"/>
            <a:ext cx="2938667" cy="68624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PE" sz="1300" dirty="0">
                <a:solidFill>
                  <a:srgbClr val="FFFFFF"/>
                </a:solidFill>
              </a:rPr>
              <a:t>Fuentes: SUNAT/COMTRADE/INEI</a:t>
            </a:r>
          </a:p>
        </p:txBody>
      </p:sp>
    </p:spTree>
    <p:extLst>
      <p:ext uri="{BB962C8B-B14F-4D97-AF65-F5344CB8AC3E}">
        <p14:creationId xmlns:p14="http://schemas.microsoft.com/office/powerpoint/2010/main" val="33768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1953" y="145316"/>
            <a:ext cx="7797872" cy="1167685"/>
          </a:xfrm>
        </p:spPr>
        <p:txBody>
          <a:bodyPr>
            <a:normAutofit/>
          </a:bodyPr>
          <a:lstStyle/>
          <a:p>
            <a:r>
              <a:rPr lang="es-PE" dirty="0"/>
              <a:t>Precario sistema agro-alimentario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1C0F0E9-E948-49B9-81D7-6EF411E88DE8}"/>
              </a:ext>
            </a:extLst>
          </p:cNvPr>
          <p:cNvGrpSpPr/>
          <p:nvPr/>
        </p:nvGrpSpPr>
        <p:grpSpPr>
          <a:xfrm>
            <a:off x="672394" y="1313001"/>
            <a:ext cx="10459434" cy="4889016"/>
            <a:chOff x="1083212" y="1313001"/>
            <a:chExt cx="10954113" cy="4585974"/>
          </a:xfrm>
        </p:grpSpPr>
        <p:grpSp>
          <p:nvGrpSpPr>
            <p:cNvPr id="21" name="Grupo 20"/>
            <p:cNvGrpSpPr/>
            <p:nvPr/>
          </p:nvGrpSpPr>
          <p:grpSpPr>
            <a:xfrm>
              <a:off x="1225507" y="2197626"/>
              <a:ext cx="10723202" cy="2131689"/>
              <a:chOff x="1370060" y="2343678"/>
              <a:chExt cx="10723202" cy="213168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393251" y="3633086"/>
                <a:ext cx="1529924" cy="71997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8057465" y="3643537"/>
                <a:ext cx="1700012" cy="83183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7873988" y="2343678"/>
                <a:ext cx="2202287" cy="43195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1370060" y="2964189"/>
                <a:ext cx="1906073" cy="122172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1736942" y="3141296"/>
                <a:ext cx="17901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Recursos</a:t>
                </a:r>
              </a:p>
              <a:p>
                <a:r>
                  <a:rPr lang="es-PE" dirty="0">
                    <a:solidFill>
                      <a:schemeClr val="bg1"/>
                    </a:solidFill>
                  </a:rPr>
                  <a:t>Insumos</a:t>
                </a:r>
              </a:p>
              <a:p>
                <a:r>
                  <a:rPr lang="es-PE" dirty="0">
                    <a:solidFill>
                      <a:schemeClr val="bg1"/>
                    </a:solidFill>
                  </a:rPr>
                  <a:t>Tecnología</a:t>
                </a: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3418428" y="3233629"/>
                <a:ext cx="1944710" cy="369332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PRODUCTORES</a:t>
                </a: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5266791" y="2462266"/>
                <a:ext cx="2266682" cy="3693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INTERMEDIARIOS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5254581" y="3958989"/>
                <a:ext cx="2395470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PROCESADORES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9723550" y="3021238"/>
                <a:ext cx="2199625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CONSUMIDORES</a:t>
                </a: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8195143" y="2381859"/>
                <a:ext cx="2086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SUPERMECADOS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8305528" y="3738123"/>
                <a:ext cx="2099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MERCADOS LOCALES</a:t>
                </a:r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10560676" y="3679408"/>
                <a:ext cx="15325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</a:rPr>
                  <a:t>MERCADO EXTERNO</a:t>
                </a:r>
              </a:p>
            </p:txBody>
          </p:sp>
        </p:grpSp>
        <p:sp>
          <p:nvSpPr>
            <p:cNvPr id="3" name="Rectángulo 2"/>
            <p:cNvSpPr/>
            <p:nvPr/>
          </p:nvSpPr>
          <p:spPr>
            <a:xfrm>
              <a:off x="1083212" y="1313001"/>
              <a:ext cx="10954113" cy="458597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185A16C-5AEE-4B01-9CEF-A3520AD74321}"/>
              </a:ext>
            </a:extLst>
          </p:cNvPr>
          <p:cNvSpPr/>
          <p:nvPr/>
        </p:nvSpPr>
        <p:spPr>
          <a:xfrm>
            <a:off x="2081953" y="4744278"/>
            <a:ext cx="7797872" cy="548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67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19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632" y="-137426"/>
            <a:ext cx="10258732" cy="2147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Hacia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políticas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desarrollo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agrario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seguridad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alimentaria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grpSp>
        <p:nvGrpSpPr>
          <p:cNvPr id="86" name="Group 25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4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060632" y="2010094"/>
            <a:ext cx="10639678" cy="460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Objetivo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2000" b="1" dirty="0"/>
              <a:t> </a:t>
            </a:r>
            <a:r>
              <a:rPr lang="en-US" sz="2000" b="1" dirty="0" err="1"/>
              <a:t>Incrementar</a:t>
            </a:r>
            <a:r>
              <a:rPr lang="en-US" sz="2000" b="1" dirty="0"/>
              <a:t> </a:t>
            </a:r>
            <a:r>
              <a:rPr lang="en-US" sz="2000" b="1" dirty="0" err="1"/>
              <a:t>ingresos</a:t>
            </a:r>
            <a:r>
              <a:rPr lang="en-US" sz="2000" b="1" dirty="0"/>
              <a:t> y </a:t>
            </a:r>
            <a:r>
              <a:rPr lang="en-US" sz="2000" b="1" dirty="0" err="1"/>
              <a:t>capitalizar</a:t>
            </a:r>
            <a:r>
              <a:rPr lang="en-US" sz="2000" b="1" dirty="0"/>
              <a:t> a la población rural con </a:t>
            </a:r>
            <a:r>
              <a:rPr lang="en-US" sz="2000" b="1" dirty="0" err="1"/>
              <a:t>mejores</a:t>
            </a:r>
            <a:r>
              <a:rPr lang="en-US" sz="2000" b="1" dirty="0"/>
              <a:t> </a:t>
            </a:r>
            <a:r>
              <a:rPr lang="en-US" sz="2000" b="1" dirty="0" err="1"/>
              <a:t>estrategias</a:t>
            </a:r>
            <a:r>
              <a:rPr lang="en-US" sz="2000" b="1" dirty="0"/>
              <a:t> </a:t>
            </a:r>
            <a:r>
              <a:rPr lang="en-US" sz="2000" b="1" dirty="0" err="1"/>
              <a:t>productivas</a:t>
            </a:r>
            <a:r>
              <a:rPr lang="en-US" sz="2000" b="1" dirty="0"/>
              <a:t>, </a:t>
            </a:r>
            <a:r>
              <a:rPr lang="en-US" sz="2000" b="1" dirty="0" err="1"/>
              <a:t>ambientales</a:t>
            </a:r>
            <a:r>
              <a:rPr lang="en-US" sz="2000" b="1" dirty="0"/>
              <a:t> y </a:t>
            </a:r>
            <a:r>
              <a:rPr lang="en-US" sz="2000" b="1" dirty="0" err="1"/>
              <a:t>sociales</a:t>
            </a: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Mayor </a:t>
            </a:r>
            <a:r>
              <a:rPr lang="en-US" sz="2000" dirty="0" err="1"/>
              <a:t>protección</a:t>
            </a:r>
            <a:r>
              <a:rPr lang="en-US" sz="2000" dirty="0"/>
              <a:t> de la </a:t>
            </a:r>
            <a:r>
              <a:rPr lang="en-US" sz="2000" dirty="0" err="1"/>
              <a:t>agricultura</a:t>
            </a:r>
            <a:r>
              <a:rPr lang="en-US" sz="2000" dirty="0"/>
              <a:t> familiar </a:t>
            </a:r>
            <a:r>
              <a:rPr lang="en-US" sz="2000" dirty="0" err="1"/>
              <a:t>frente</a:t>
            </a:r>
            <a:r>
              <a:rPr lang="en-US" sz="2000" dirty="0"/>
              <a:t> a </a:t>
            </a:r>
            <a:r>
              <a:rPr lang="en-US" sz="2000" dirty="0" err="1"/>
              <a:t>importación</a:t>
            </a:r>
            <a:r>
              <a:rPr lang="en-US" sz="2000" dirty="0"/>
              <a:t> de </a:t>
            </a:r>
            <a:r>
              <a:rPr lang="en-US" sz="2000" dirty="0" err="1"/>
              <a:t>alimentos</a:t>
            </a:r>
            <a:r>
              <a:rPr lang="en-US" sz="2000" dirty="0"/>
              <a:t> </a:t>
            </a:r>
            <a:r>
              <a:rPr lang="en-US" sz="2000" dirty="0" err="1"/>
              <a:t>subsidiados</a:t>
            </a:r>
            <a:r>
              <a:rPr lang="en-US" sz="2000" dirty="0"/>
              <a:t> y con dumping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Regulación</a:t>
            </a:r>
            <a:r>
              <a:rPr lang="en-US" sz="2000" dirty="0"/>
              <a:t> de </a:t>
            </a:r>
            <a:r>
              <a:rPr lang="en-US" sz="2000" dirty="0" err="1"/>
              <a:t>acceso</a:t>
            </a:r>
            <a:r>
              <a:rPr lang="en-US" sz="2000" dirty="0"/>
              <a:t> a tierras y </a:t>
            </a:r>
            <a:r>
              <a:rPr lang="en-US" sz="2000" dirty="0" err="1"/>
              <a:t>agua</a:t>
            </a:r>
            <a:r>
              <a:rPr lang="en-US" sz="2000" dirty="0"/>
              <a:t> que </a:t>
            </a:r>
            <a:r>
              <a:rPr lang="en-US" sz="2000" dirty="0" err="1"/>
              <a:t>eviten</a:t>
            </a:r>
            <a:r>
              <a:rPr lang="en-US" sz="2000" dirty="0"/>
              <a:t> latifundios y </a:t>
            </a:r>
            <a:r>
              <a:rPr lang="en-US" sz="2000" dirty="0" err="1"/>
              <a:t>minifundios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Planificación</a:t>
            </a:r>
            <a:r>
              <a:rPr lang="en-US" sz="2000" dirty="0"/>
              <a:t> y </a:t>
            </a:r>
            <a:r>
              <a:rPr lang="en-US" sz="2000" dirty="0" err="1"/>
              <a:t>zonificación</a:t>
            </a:r>
            <a:r>
              <a:rPr lang="en-US" sz="2000" dirty="0"/>
              <a:t> </a:t>
            </a:r>
            <a:r>
              <a:rPr lang="en-US" sz="2000" dirty="0" err="1"/>
              <a:t>económica-ecológica</a:t>
            </a:r>
            <a:r>
              <a:rPr lang="en-US" sz="2000" dirty="0"/>
              <a:t> a </a:t>
            </a:r>
            <a:r>
              <a:rPr lang="en-US" sz="2000" dirty="0" err="1"/>
              <a:t>nivel</a:t>
            </a:r>
            <a:r>
              <a:rPr lang="en-US" sz="2000" dirty="0"/>
              <a:t> regional/local para </a:t>
            </a:r>
            <a:r>
              <a:rPr lang="en-US" sz="2000" dirty="0" err="1"/>
              <a:t>uso</a:t>
            </a:r>
            <a:r>
              <a:rPr lang="en-US" sz="2000" dirty="0"/>
              <a:t> </a:t>
            </a:r>
            <a:r>
              <a:rPr lang="en-US" sz="2000" dirty="0" err="1"/>
              <a:t>sostenible</a:t>
            </a:r>
            <a:r>
              <a:rPr lang="en-US" sz="2000" dirty="0"/>
              <a:t> del </a:t>
            </a:r>
            <a:r>
              <a:rPr lang="en-US" sz="2000" dirty="0" err="1"/>
              <a:t>territorio</a:t>
            </a:r>
            <a:r>
              <a:rPr lang="en-US" sz="2000" dirty="0"/>
              <a:t> y sus </a:t>
            </a:r>
            <a:r>
              <a:rPr lang="en-US" sz="2000" dirty="0" err="1"/>
              <a:t>recursos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Regulación</a:t>
            </a:r>
            <a:r>
              <a:rPr lang="en-US" sz="2000" dirty="0"/>
              <a:t> de </a:t>
            </a:r>
            <a:r>
              <a:rPr lang="en-US" sz="2000" dirty="0" err="1"/>
              <a:t>intereses</a:t>
            </a:r>
            <a:r>
              <a:rPr lang="en-US" sz="2000" dirty="0"/>
              <a:t> </a:t>
            </a:r>
            <a:r>
              <a:rPr lang="en-US" sz="2000" dirty="0" err="1"/>
              <a:t>industriales</a:t>
            </a:r>
            <a:r>
              <a:rPr lang="en-US" sz="2000" dirty="0"/>
              <a:t> que </a:t>
            </a:r>
            <a:r>
              <a:rPr lang="en-US" sz="2000" dirty="0" err="1"/>
              <a:t>manipulan</a:t>
            </a:r>
            <a:r>
              <a:rPr lang="en-US" sz="2000" dirty="0"/>
              <a:t> y </a:t>
            </a:r>
            <a:r>
              <a:rPr lang="en-US" sz="2000" dirty="0" err="1"/>
              <a:t>distorsionan</a:t>
            </a:r>
            <a:r>
              <a:rPr lang="en-US" sz="2000" dirty="0"/>
              <a:t> </a:t>
            </a:r>
            <a:r>
              <a:rPr lang="en-US" sz="2000" dirty="0" err="1"/>
              <a:t>hábitos</a:t>
            </a:r>
            <a:r>
              <a:rPr lang="en-US" sz="2000" dirty="0"/>
              <a:t> </a:t>
            </a:r>
            <a:r>
              <a:rPr lang="en-US" sz="2000" dirty="0" err="1"/>
              <a:t>alimentarios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Desarrollo de </a:t>
            </a:r>
            <a:r>
              <a:rPr lang="en-US" sz="2000" dirty="0" err="1"/>
              <a:t>formas</a:t>
            </a:r>
            <a:r>
              <a:rPr lang="en-US" sz="2000" dirty="0"/>
              <a:t> </a:t>
            </a:r>
            <a:r>
              <a:rPr lang="en-US" sz="2000" dirty="0" err="1"/>
              <a:t>asociativas</a:t>
            </a:r>
            <a:r>
              <a:rPr lang="en-US" sz="2000" dirty="0"/>
              <a:t> y </a:t>
            </a:r>
            <a:r>
              <a:rPr lang="en-US" sz="2000" dirty="0" err="1"/>
              <a:t>cooperativas</a:t>
            </a:r>
            <a:r>
              <a:rPr lang="en-US" sz="2000" dirty="0"/>
              <a:t> para el </a:t>
            </a:r>
            <a:r>
              <a:rPr lang="en-US" sz="2000" dirty="0" err="1"/>
              <a:t>acceso</a:t>
            </a:r>
            <a:r>
              <a:rPr lang="en-US" sz="2000" dirty="0"/>
              <a:t> a </a:t>
            </a:r>
            <a:r>
              <a:rPr lang="en-US" sz="2000" dirty="0" err="1"/>
              <a:t>crédito</a:t>
            </a:r>
            <a:r>
              <a:rPr lang="en-US" sz="2000" dirty="0"/>
              <a:t>, </a:t>
            </a:r>
            <a:r>
              <a:rPr lang="en-US" sz="2000" dirty="0" err="1"/>
              <a:t>asistencia</a:t>
            </a:r>
            <a:r>
              <a:rPr lang="en-US" sz="2000" dirty="0"/>
              <a:t> </a:t>
            </a:r>
            <a:r>
              <a:rPr lang="en-US" sz="2000" dirty="0" err="1"/>
              <a:t>técnica</a:t>
            </a:r>
            <a:r>
              <a:rPr lang="en-US" sz="2000" dirty="0"/>
              <a:t> y </a:t>
            </a:r>
            <a:r>
              <a:rPr lang="en-US" sz="2000" dirty="0" err="1"/>
              <a:t>tecnología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Políticas</a:t>
            </a:r>
            <a:r>
              <a:rPr lang="en-US" sz="2000" dirty="0"/>
              <a:t> de </a:t>
            </a:r>
            <a:r>
              <a:rPr lang="en-US" sz="2000" dirty="0" err="1"/>
              <a:t>acceso</a:t>
            </a:r>
            <a:r>
              <a:rPr lang="en-US" sz="2000" dirty="0"/>
              <a:t> libre y </a:t>
            </a:r>
            <a:r>
              <a:rPr lang="en-US" sz="2000" dirty="0" err="1"/>
              <a:t>amplio</a:t>
            </a:r>
            <a:r>
              <a:rPr lang="en-US" sz="2000" dirty="0"/>
              <a:t> a </a:t>
            </a:r>
            <a:r>
              <a:rPr lang="en-US" sz="2000" dirty="0" err="1"/>
              <a:t>conocimientos</a:t>
            </a:r>
            <a:r>
              <a:rPr lang="en-US" sz="2000" dirty="0"/>
              <a:t> y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tecnológicos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Agroecología</a:t>
            </a:r>
            <a:r>
              <a:rPr lang="en-US" sz="2000" dirty="0"/>
              <a:t> y </a:t>
            </a:r>
            <a:r>
              <a:rPr lang="en-US" sz="2000" dirty="0" err="1"/>
              <a:t>biodiversidad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eje</a:t>
            </a:r>
            <a:r>
              <a:rPr lang="en-US" sz="2000" dirty="0"/>
              <a:t> del </a:t>
            </a:r>
            <a:r>
              <a:rPr lang="en-US" sz="2000" dirty="0" err="1"/>
              <a:t>desarrollo</a:t>
            </a:r>
            <a:r>
              <a:rPr lang="en-US" sz="2000" dirty="0"/>
              <a:t> </a:t>
            </a:r>
            <a:r>
              <a:rPr lang="en-US" sz="2000" dirty="0" err="1"/>
              <a:t>agrario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0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1" descr="Sobres coloridos">
            <a:extLst>
              <a:ext uri="{FF2B5EF4-FFF2-40B4-BE49-F238E27FC236}">
                <a16:creationId xmlns:a16="http://schemas.microsoft.com/office/drawing/2014/main" id="{03642576-1243-F977-5BB1-39F3C7121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4740D8-8DAE-4DD8-BDEE-DD292A1D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991" y="1680291"/>
            <a:ext cx="7010018" cy="22882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Muchas gracias…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ECA47-E613-49B7-BA18-F3586AE6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991" y="3968516"/>
            <a:ext cx="7010018" cy="785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ezegarra@grade.org.pe</a:t>
            </a:r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6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nos ancianas con algunas monedas">
            <a:extLst>
              <a:ext uri="{FF2B5EF4-FFF2-40B4-BE49-F238E27FC236}">
                <a16:creationId xmlns:a16="http://schemas.microsoft.com/office/drawing/2014/main" id="{7506500A-1FE2-C6D6-6CF1-8119649DE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" r="23686" b="-1"/>
          <a:stretch/>
        </p:blipFill>
        <p:spPr>
          <a:xfrm>
            <a:off x="4644321" y="10"/>
            <a:ext cx="755599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B1D575-389E-4648-9DB1-B8E162ED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330906"/>
            <a:ext cx="4329058" cy="37346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La crisis “</a:t>
            </a:r>
            <a:r>
              <a:rPr lang="en-US" sz="5400" dirty="0" err="1"/>
              <a:t>coyuntural</a:t>
            </a:r>
            <a:r>
              <a:rPr lang="en-US" sz="5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26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BF7D127-293C-40EE-AB4B-6E9F8DD77AEA}"/>
              </a:ext>
            </a:extLst>
          </p:cNvPr>
          <p:cNvSpPr txBox="1"/>
          <p:nvPr/>
        </p:nvSpPr>
        <p:spPr>
          <a:xfrm>
            <a:off x="1243088" y="98313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El </a:t>
            </a:r>
            <a:r>
              <a:rPr lang="en-US" sz="3300" dirty="0" err="1">
                <a:latin typeface="+mj-lt"/>
                <a:ea typeface="+mj-ea"/>
                <a:cs typeface="+mj-cs"/>
              </a:rPr>
              <a:t>origen</a:t>
            </a:r>
            <a:r>
              <a:rPr lang="en-US" sz="3300" dirty="0">
                <a:latin typeface="+mj-lt"/>
                <a:ea typeface="+mj-ea"/>
                <a:cs typeface="+mj-cs"/>
              </a:rPr>
              <a:t> </a:t>
            </a:r>
            <a:r>
              <a:rPr lang="en-US" sz="3300" dirty="0" err="1">
                <a:latin typeface="+mj-lt"/>
                <a:ea typeface="+mj-ea"/>
                <a:cs typeface="+mj-cs"/>
              </a:rPr>
              <a:t>externo</a:t>
            </a:r>
            <a:r>
              <a:rPr lang="en-US" sz="3300" dirty="0">
                <a:latin typeface="+mj-lt"/>
                <a:ea typeface="+mj-ea"/>
                <a:cs typeface="+mj-cs"/>
              </a:rPr>
              <a:t> de la crisis de </a:t>
            </a:r>
            <a:r>
              <a:rPr lang="en-US" sz="3300" dirty="0" err="1">
                <a:latin typeface="+mj-lt"/>
                <a:ea typeface="+mj-ea"/>
                <a:cs typeface="+mj-cs"/>
              </a:rPr>
              <a:t>precios</a:t>
            </a:r>
            <a:r>
              <a:rPr lang="en-US" sz="3300" dirty="0">
                <a:latin typeface="+mj-lt"/>
                <a:ea typeface="+mj-ea"/>
                <a:cs typeface="+mj-cs"/>
              </a:rPr>
              <a:t> de </a:t>
            </a:r>
            <a:r>
              <a:rPr lang="en-US" sz="3300" dirty="0" err="1">
                <a:latin typeface="+mj-lt"/>
                <a:ea typeface="+mj-ea"/>
                <a:cs typeface="+mj-cs"/>
              </a:rPr>
              <a:t>alimentos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41DDB0-1903-4F77-A1A5-4C91E246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6" y="283370"/>
            <a:ext cx="5203715" cy="28748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9112CA-698D-4E34-ACB1-9B35B763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5" y="3207027"/>
            <a:ext cx="5588791" cy="3136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6443AD-0E6F-48AB-9219-55A692505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065" y="3551583"/>
            <a:ext cx="5098591" cy="28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6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217DF6-F3CC-4EF9-9C75-E6066F3D1143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 err="1">
                <a:latin typeface="+mj-lt"/>
                <a:ea typeface="+mj-ea"/>
                <a:cs typeface="+mj-cs"/>
              </a:rPr>
              <a:t>Fuerte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impacto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la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inflación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alimentos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(y combustibles)….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1A6EB11-F1D6-4C2E-B49D-A77616FB0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61356"/>
            <a:ext cx="6780700" cy="49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9D35EF-BA69-4DA3-9AD6-891B2EE7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1533377"/>
            <a:ext cx="8310107" cy="45242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B5CAF0-C1C7-4D32-8207-13A66E20F6FC}"/>
              </a:ext>
            </a:extLst>
          </p:cNvPr>
          <p:cNvSpPr txBox="1"/>
          <p:nvPr/>
        </p:nvSpPr>
        <p:spPr>
          <a:xfrm>
            <a:off x="1577021" y="239776"/>
            <a:ext cx="813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/>
              <a:t>Situación agravada por la crisis de fertilizantes (y otros insumos agropecuarios)…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FC91FA9-2DAC-422A-87A6-C204CCDA4376}"/>
              </a:ext>
            </a:extLst>
          </p:cNvPr>
          <p:cNvSpPr/>
          <p:nvPr/>
        </p:nvSpPr>
        <p:spPr>
          <a:xfrm>
            <a:off x="9130748" y="2729948"/>
            <a:ext cx="1126435" cy="1696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7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48CB7-6B17-44ED-B90C-C4465D05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84" y="1185388"/>
            <a:ext cx="2986709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 err="1">
                <a:latin typeface="+mj-lt"/>
                <a:ea typeface="+mj-ea"/>
                <a:cs typeface="+mj-cs"/>
              </a:rPr>
              <a:t>Importación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de urea (altos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precios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…)</a:t>
            </a:r>
          </a:p>
        </p:txBody>
      </p:sp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2C9016C0-8A53-4631-BB89-EB3A494D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35" y="795233"/>
            <a:ext cx="7239481" cy="52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039CEED-35FD-4BFE-A05C-E95E50026C8F}"/>
              </a:ext>
            </a:extLst>
          </p:cNvPr>
          <p:cNvGrpSpPr/>
          <p:nvPr/>
        </p:nvGrpSpPr>
        <p:grpSpPr>
          <a:xfrm>
            <a:off x="1512255" y="643467"/>
            <a:ext cx="9167490" cy="5571066"/>
            <a:chOff x="556176" y="540647"/>
            <a:chExt cx="10219675" cy="617243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9754A32-FF2D-4C29-A43E-62F26B94D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176" y="540647"/>
              <a:ext cx="10219675" cy="6172434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DB03F0A-973A-4721-AC00-E60426115C33}"/>
                </a:ext>
              </a:extLst>
            </p:cNvPr>
            <p:cNvSpPr/>
            <p:nvPr/>
          </p:nvSpPr>
          <p:spPr>
            <a:xfrm>
              <a:off x="2425148" y="2293034"/>
              <a:ext cx="3061251" cy="1927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9147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bitación gris llena de signos de interrogación con una salida al exterior">
            <a:extLst>
              <a:ext uri="{FF2B5EF4-FFF2-40B4-BE49-F238E27FC236}">
                <a16:creationId xmlns:a16="http://schemas.microsoft.com/office/drawing/2014/main" id="{08A332CA-412F-E98C-9E0F-370E5ECA5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317"/>
          <a:stretch/>
        </p:blipFill>
        <p:spPr>
          <a:xfrm>
            <a:off x="606719" y="-1"/>
            <a:ext cx="11585281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6BC62A-2FF9-473F-8EC5-421D97BB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4474861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Comercio </a:t>
            </a:r>
            <a:r>
              <a:rPr lang="en-US" sz="5600" dirty="0" err="1">
                <a:solidFill>
                  <a:schemeClr val="bg1"/>
                </a:solidFill>
              </a:rPr>
              <a:t>agrícola</a:t>
            </a:r>
            <a:r>
              <a:rPr lang="en-US" sz="5600" dirty="0">
                <a:solidFill>
                  <a:schemeClr val="bg1"/>
                </a:solidFill>
              </a:rPr>
              <a:t> y (sub) </a:t>
            </a:r>
            <a:r>
              <a:rPr lang="en-US" sz="5600" dirty="0" err="1">
                <a:solidFill>
                  <a:schemeClr val="bg1"/>
                </a:solidFill>
              </a:rPr>
              <a:t>desarrollo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agrario</a:t>
            </a:r>
            <a:endParaRPr lang="en-US" sz="56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D1AEBB-731A-FBE9-2C32-95846F9A0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PE">
                <a:solidFill>
                  <a:srgbClr val="FFFFFF"/>
                </a:solidFill>
                <a:latin typeface="+mn-lt"/>
              </a:rPr>
              <a:t>Política agraria y libre comercio con distorsiones</a:t>
            </a:r>
            <a:endParaRPr lang="en-US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C0407AA-16DB-D336-EC00-A1A8C26D7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4461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682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366</Words>
  <Application>Microsoft Office PowerPoint</Application>
  <PresentationFormat>Panorámica</PresentationFormat>
  <Paragraphs>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Guerra, crisis agraria y alimentaria en el Perú</vt:lpstr>
      <vt:lpstr>La crisis “coyuntural”</vt:lpstr>
      <vt:lpstr>Presentación de PowerPoint</vt:lpstr>
      <vt:lpstr>Presentación de PowerPoint</vt:lpstr>
      <vt:lpstr>Presentación de PowerPoint</vt:lpstr>
      <vt:lpstr>Importación de urea (altos precios…)</vt:lpstr>
      <vt:lpstr>Presentación de PowerPoint</vt:lpstr>
      <vt:lpstr>Comercio agrícola y (sub) desarrollo agrario</vt:lpstr>
      <vt:lpstr>Política agraria y libre comercio con distorsiones</vt:lpstr>
      <vt:lpstr>Resultado 1: evolución desigual del comercio</vt:lpstr>
      <vt:lpstr>Resultado 2: dependencia alimentaria</vt:lpstr>
      <vt:lpstr>Resultado 2: dependencia alimentaria</vt:lpstr>
      <vt:lpstr>Precario sistema agro-alimentario</vt:lpstr>
      <vt:lpstr>Hacia políticas de desarrollo agrario y seguridad alimentaria…</vt:lpstr>
      <vt:lpstr>Muchas 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para el desarrollo agrario y rural en el Perú: problemas estructurales y crisis coyuntural</dc:title>
  <dc:creator>Eduardo Zegarra</dc:creator>
  <cp:lastModifiedBy>Eduardo Zegarra</cp:lastModifiedBy>
  <cp:revision>2</cp:revision>
  <dcterms:created xsi:type="dcterms:W3CDTF">2022-07-11T16:36:15Z</dcterms:created>
  <dcterms:modified xsi:type="dcterms:W3CDTF">2022-08-04T14:36:16Z</dcterms:modified>
</cp:coreProperties>
</file>